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sldIdLst>
    <p:sldId id="256" r:id="rId2"/>
    <p:sldId id="257" r:id="rId3"/>
    <p:sldId id="258" r:id="rId4"/>
    <p:sldId id="259" r:id="rId5"/>
    <p:sldId id="260" r:id="rId6"/>
    <p:sldId id="262" r:id="rId7"/>
    <p:sldId id="261" r:id="rId8"/>
    <p:sldId id="291" r:id="rId9"/>
    <p:sldId id="263" r:id="rId10"/>
    <p:sldId id="264" r:id="rId11"/>
    <p:sldId id="265" r:id="rId12"/>
    <p:sldId id="266" r:id="rId13"/>
    <p:sldId id="268" r:id="rId14"/>
    <p:sldId id="269" r:id="rId15"/>
    <p:sldId id="270" r:id="rId16"/>
    <p:sldId id="271" r:id="rId17"/>
    <p:sldId id="272" r:id="rId18"/>
    <p:sldId id="274" r:id="rId19"/>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313" autoAdjust="0"/>
    <p:restoredTop sz="94660"/>
  </p:normalViewPr>
  <p:slideViewPr>
    <p:cSldViewPr>
      <p:cViewPr varScale="1">
        <p:scale>
          <a:sx n="57" d="100"/>
          <a:sy n="57" d="100"/>
        </p:scale>
        <p:origin x="-426" y="-9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bg>
      <p:bgRef idx="1001">
        <a:schemeClr val="bg1"/>
      </p:bgRef>
    </p:bg>
    <p:spTree>
      <p:nvGrpSpPr>
        <p:cNvPr id="1" name=""/>
        <p:cNvGrpSpPr/>
        <p:nvPr/>
      </p:nvGrpSpPr>
      <p:grpSpPr>
        <a:xfrm>
          <a:off x="0" y="0"/>
          <a:ext cx="0" cy="0"/>
          <a:chOff x="0" y="0"/>
          <a:chExt cx="0" cy="0"/>
        </a:xfrm>
      </p:grpSpPr>
      <p:sp>
        <p:nvSpPr>
          <p:cNvPr id="8" name="Заголовок 7"/>
          <p:cNvSpPr>
            <a:spLocks noGrp="1"/>
          </p:cNvSpPr>
          <p:nvPr>
            <p:ph type="ctrTitle"/>
          </p:nvPr>
        </p:nvSpPr>
        <p:spPr>
          <a:xfrm>
            <a:off x="2286000" y="3124200"/>
            <a:ext cx="6172200" cy="1894362"/>
          </a:xfrm>
        </p:spPr>
        <p:txBody>
          <a:bodyPr/>
          <a:lstStyle>
            <a:lvl1pPr>
              <a:defRPr b="1"/>
            </a:lvl1pPr>
          </a:lstStyle>
          <a:p>
            <a:r>
              <a:rPr kumimoji="0" lang="ru-RU" smtClean="0"/>
              <a:t>Образец заголовка</a:t>
            </a:r>
            <a:endParaRPr kumimoji="0" lang="en-US"/>
          </a:p>
        </p:txBody>
      </p:sp>
      <p:sp>
        <p:nvSpPr>
          <p:cNvPr id="9" name="Подзаголовок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28" name="Дата 27"/>
          <p:cNvSpPr>
            <a:spLocks noGrp="1"/>
          </p:cNvSpPr>
          <p:nvPr>
            <p:ph type="dt" sz="half" idx="10"/>
          </p:nvPr>
        </p:nvSpPr>
        <p:spPr bwMode="auto">
          <a:xfrm rot="5400000">
            <a:off x="7764621" y="1174097"/>
            <a:ext cx="2286000" cy="381000"/>
          </a:xfrm>
        </p:spPr>
        <p:txBody>
          <a:bodyPr/>
          <a:lstStyle/>
          <a:p>
            <a:fld id="{B4C71EC6-210F-42DE-9C53-41977AD35B3D}" type="datetimeFigureOut">
              <a:rPr lang="ru-RU" smtClean="0"/>
              <a:t>18.02.2013</a:t>
            </a:fld>
            <a:endParaRPr lang="ru-RU"/>
          </a:p>
        </p:txBody>
      </p:sp>
      <p:sp>
        <p:nvSpPr>
          <p:cNvPr id="17" name="Нижний колонтитул 16"/>
          <p:cNvSpPr>
            <a:spLocks noGrp="1"/>
          </p:cNvSpPr>
          <p:nvPr>
            <p:ph type="ftr" sz="quarter" idx="11"/>
          </p:nvPr>
        </p:nvSpPr>
        <p:spPr bwMode="auto">
          <a:xfrm rot="5400000">
            <a:off x="7077269" y="4181669"/>
            <a:ext cx="3657600" cy="384048"/>
          </a:xfrm>
        </p:spPr>
        <p:txBody>
          <a:bodyPr/>
          <a:lstStyle/>
          <a:p>
            <a:endParaRPr lang="ru-RU"/>
          </a:p>
        </p:txBody>
      </p:sp>
      <p:sp>
        <p:nvSpPr>
          <p:cNvPr id="10" name="Прямоугольник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Прямоугольник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Прямоугольник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Прямоугольник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Прямая соединительная линия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Прямая соединительная линия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Прямая соединительная линия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Прямая соединительная линия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Прямая соединительная линия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Прямая соединительная линия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Прямоугольник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Овал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Овал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Овал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Овал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Овал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Номер слайда 28"/>
          <p:cNvSpPr>
            <a:spLocks noGrp="1"/>
          </p:cNvSpPr>
          <p:nvPr>
            <p:ph type="sldNum" sz="quarter" idx="12"/>
          </p:nvPr>
        </p:nvSpPr>
        <p:spPr bwMode="auto">
          <a:xfrm>
            <a:off x="1325544" y="4928702"/>
            <a:ext cx="609600" cy="517524"/>
          </a:xfrm>
        </p:spPr>
        <p:txBody>
          <a:bodyPr/>
          <a:lstStyle/>
          <a:p>
            <a:fld id="{B19B0651-EE4F-4900-A07F-96A6BFA9D0F0}" type="slidenum">
              <a:rPr lang="ru-RU" smtClean="0"/>
              <a:t>‹#›</a:t>
            </a:fld>
            <a:endParaRPr lang="ru-RU"/>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8" name="Объект 7"/>
          <p:cNvSpPr>
            <a:spLocks noGrp="1"/>
          </p:cNvSpPr>
          <p:nvPr>
            <p:ph sz="quarter" idx="1"/>
          </p:nvPr>
        </p:nvSpPr>
        <p:spPr>
          <a:xfrm>
            <a:off x="457200" y="1600200"/>
            <a:ext cx="7467600" cy="4873752"/>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4"/>
          </p:nvPr>
        </p:nvSpPr>
        <p:spPr/>
        <p:txBody>
          <a:bodyPr rtlCol="0"/>
          <a:lstStyle/>
          <a:p>
            <a:fld id="{B4C71EC6-210F-42DE-9C53-41977AD35B3D}" type="datetimeFigureOut">
              <a:rPr lang="ru-RU" smtClean="0"/>
              <a:t>18.02.2013</a:t>
            </a:fld>
            <a:endParaRPr lang="ru-RU"/>
          </a:p>
        </p:txBody>
      </p:sp>
      <p:sp>
        <p:nvSpPr>
          <p:cNvPr id="9" name="Номер слайда 8"/>
          <p:cNvSpPr>
            <a:spLocks noGrp="1"/>
          </p:cNvSpPr>
          <p:nvPr>
            <p:ph type="sldNum" sz="quarter" idx="15"/>
          </p:nvPr>
        </p:nvSpPr>
        <p:spPr/>
        <p:txBody>
          <a:bodyPr rtlCol="0"/>
          <a:lstStyle/>
          <a:p>
            <a:fld id="{B19B0651-EE4F-4900-A07F-96A6BFA9D0F0}" type="slidenum">
              <a:rPr lang="ru-RU" smtClean="0"/>
              <a:t>‹#›</a:t>
            </a:fld>
            <a:endParaRPr lang="ru-RU"/>
          </a:p>
        </p:txBody>
      </p:sp>
      <p:sp>
        <p:nvSpPr>
          <p:cNvPr id="10" name="Нижний колонтитул 9"/>
          <p:cNvSpPr>
            <a:spLocks noGrp="1"/>
          </p:cNvSpPr>
          <p:nvPr>
            <p:ph type="ftr" sz="quarter" idx="16"/>
          </p:nvPr>
        </p:nvSpPr>
        <p:spPr/>
        <p:txBody>
          <a:bodyPr rtlCol="0"/>
          <a:lstStyle/>
          <a:p>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p:bgRef idx="1001">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286000" y="2895600"/>
            <a:ext cx="6172200" cy="2053590"/>
          </a:xfrm>
        </p:spPr>
        <p:txBody>
          <a:bodyPr/>
          <a:lstStyle>
            <a:lvl1pPr algn="l">
              <a:buNone/>
              <a:defRPr sz="3000" b="1" cap="small" baseline="0"/>
            </a:lvl1pPr>
          </a:lstStyle>
          <a:p>
            <a:r>
              <a:rPr kumimoji="0" lang="ru-RU" smtClean="0"/>
              <a:t>Образец заголовка</a:t>
            </a:r>
            <a:endParaRPr kumimoji="0" lang="en-US"/>
          </a:p>
        </p:txBody>
      </p:sp>
      <p:sp>
        <p:nvSpPr>
          <p:cNvPr id="3" name="Текст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4" name="Дата 3"/>
          <p:cNvSpPr>
            <a:spLocks noGrp="1"/>
          </p:cNvSpPr>
          <p:nvPr>
            <p:ph type="dt" sz="half" idx="10"/>
          </p:nvPr>
        </p:nvSpPr>
        <p:spPr bwMode="auto">
          <a:xfrm rot="5400000">
            <a:off x="7763256" y="1170432"/>
            <a:ext cx="2286000" cy="381000"/>
          </a:xfrm>
        </p:spPr>
        <p:txBody>
          <a:bodyPr/>
          <a:lstStyle/>
          <a:p>
            <a:fld id="{B4C71EC6-210F-42DE-9C53-41977AD35B3D}" type="datetimeFigureOut">
              <a:rPr lang="ru-RU" smtClean="0"/>
              <a:t>18.02.2013</a:t>
            </a:fld>
            <a:endParaRPr lang="ru-RU"/>
          </a:p>
        </p:txBody>
      </p:sp>
      <p:sp>
        <p:nvSpPr>
          <p:cNvPr id="5" name="Нижний колонтитул 4"/>
          <p:cNvSpPr>
            <a:spLocks noGrp="1"/>
          </p:cNvSpPr>
          <p:nvPr>
            <p:ph type="ftr" sz="quarter" idx="11"/>
          </p:nvPr>
        </p:nvSpPr>
        <p:spPr bwMode="auto">
          <a:xfrm rot="5400000">
            <a:off x="7077456" y="4178808"/>
            <a:ext cx="3657600" cy="384048"/>
          </a:xfrm>
        </p:spPr>
        <p:txBody>
          <a:bodyPr/>
          <a:lstStyle/>
          <a:p>
            <a:endParaRPr lang="ru-RU"/>
          </a:p>
        </p:txBody>
      </p:sp>
      <p:sp>
        <p:nvSpPr>
          <p:cNvPr id="9" name="Прямоугольник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Прямоугольник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Прямоугольник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Прямоугольник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Прямая соединительная линия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Прямая соединительная линия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Прямая соединительная линия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Прямая соединительная линия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Прямая соединительная линия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Прямоугольник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Овал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Овал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Овал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Овал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Овал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Прямая соединительная линия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Номер слайда 5"/>
          <p:cNvSpPr>
            <a:spLocks noGrp="1"/>
          </p:cNvSpPr>
          <p:nvPr>
            <p:ph type="sldNum" sz="quarter" idx="12"/>
          </p:nvPr>
        </p:nvSpPr>
        <p:spPr bwMode="auto">
          <a:xfrm>
            <a:off x="1340616" y="4928702"/>
            <a:ext cx="609600" cy="517524"/>
          </a:xfrm>
        </p:spPr>
        <p:txBody>
          <a:bodyPr/>
          <a:lstStyle/>
          <a:p>
            <a:fld id="{B19B0651-EE4F-4900-A07F-96A6BFA9D0F0}" type="slidenum">
              <a:rPr lang="ru-RU" smtClean="0"/>
              <a:t>‹#›</a:t>
            </a:fld>
            <a:endParaRPr lang="ru-RU"/>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5" name="Дата 4"/>
          <p:cNvSpPr>
            <a:spLocks noGrp="1"/>
          </p:cNvSpPr>
          <p:nvPr>
            <p:ph type="dt" sz="half" idx="10"/>
          </p:nvPr>
        </p:nvSpPr>
        <p:spPr/>
        <p:txBody>
          <a:bodyPr/>
          <a:lstStyle/>
          <a:p>
            <a:fld id="{B4C71EC6-210F-42DE-9C53-41977AD35B3D}" type="datetimeFigureOut">
              <a:rPr lang="ru-RU" smtClean="0"/>
              <a:t>18.02.2013</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
        <p:nvSpPr>
          <p:cNvPr id="9" name="Объект 8"/>
          <p:cNvSpPr>
            <a:spLocks noGrp="1"/>
          </p:cNvSpPr>
          <p:nvPr>
            <p:ph sz="quarter" idx="1"/>
          </p:nvPr>
        </p:nvSpPr>
        <p:spPr>
          <a:xfrm>
            <a:off x="457200" y="1600200"/>
            <a:ext cx="3657600"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1" name="Объект 10"/>
          <p:cNvSpPr>
            <a:spLocks noGrp="1"/>
          </p:cNvSpPr>
          <p:nvPr>
            <p:ph sz="quarter" idx="2"/>
          </p:nvPr>
        </p:nvSpPr>
        <p:spPr>
          <a:xfrm>
            <a:off x="4270248" y="1600200"/>
            <a:ext cx="3657600"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7543800" cy="1143000"/>
          </a:xfrm>
        </p:spPr>
        <p:txBody>
          <a:bodyPr anchor="b"/>
          <a:lstStyle>
            <a:lvl1pPr>
              <a:defRPr/>
            </a:lvl1pPr>
          </a:lstStyle>
          <a:p>
            <a:r>
              <a:rPr kumimoji="0" lang="ru-RU" smtClean="0"/>
              <a:t>Образец заголовка</a:t>
            </a:r>
            <a:endParaRPr kumimoji="0" lang="en-US"/>
          </a:p>
        </p:txBody>
      </p:sp>
      <p:sp>
        <p:nvSpPr>
          <p:cNvPr id="7" name="Дата 6"/>
          <p:cNvSpPr>
            <a:spLocks noGrp="1"/>
          </p:cNvSpPr>
          <p:nvPr>
            <p:ph type="dt" sz="half" idx="10"/>
          </p:nvPr>
        </p:nvSpPr>
        <p:spPr/>
        <p:txBody>
          <a:bodyPr/>
          <a:lstStyle/>
          <a:p>
            <a:fld id="{B4C71EC6-210F-42DE-9C53-41977AD35B3D}" type="datetimeFigureOut">
              <a:rPr lang="ru-RU" smtClean="0"/>
              <a:t>18.02.2013</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B19B0651-EE4F-4900-A07F-96A6BFA9D0F0}" type="slidenum">
              <a:rPr lang="ru-RU" smtClean="0"/>
              <a:t>‹#›</a:t>
            </a:fld>
            <a:endParaRPr lang="ru-RU"/>
          </a:p>
        </p:txBody>
      </p:sp>
      <p:sp>
        <p:nvSpPr>
          <p:cNvPr id="11" name="Объект 10"/>
          <p:cNvSpPr>
            <a:spLocks noGrp="1"/>
          </p:cNvSpPr>
          <p:nvPr>
            <p:ph sz="quarter" idx="2"/>
          </p:nvPr>
        </p:nvSpPr>
        <p:spPr>
          <a:xfrm>
            <a:off x="457200" y="2362200"/>
            <a:ext cx="3657600" cy="38862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3" name="Объект 12"/>
          <p:cNvSpPr>
            <a:spLocks noGrp="1"/>
          </p:cNvSpPr>
          <p:nvPr>
            <p:ph sz="quarter" idx="4"/>
          </p:nvPr>
        </p:nvSpPr>
        <p:spPr>
          <a:xfrm>
            <a:off x="4371975" y="2362200"/>
            <a:ext cx="3657600" cy="38862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2" name="Текст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ru-RU" smtClean="0"/>
              <a:t>Образец текста</a:t>
            </a:r>
          </a:p>
        </p:txBody>
      </p:sp>
      <p:sp>
        <p:nvSpPr>
          <p:cNvPr id="14" name="Текст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ru-RU" smtClean="0"/>
              <a:t>Образец текста</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6" name="Дата 5"/>
          <p:cNvSpPr>
            <a:spLocks noGrp="1"/>
          </p:cNvSpPr>
          <p:nvPr>
            <p:ph type="dt" sz="half" idx="10"/>
          </p:nvPr>
        </p:nvSpPr>
        <p:spPr/>
        <p:txBody>
          <a:bodyPr rtlCol="0"/>
          <a:lstStyle/>
          <a:p>
            <a:fld id="{B4C71EC6-210F-42DE-9C53-41977AD35B3D}" type="datetimeFigureOut">
              <a:rPr lang="ru-RU" smtClean="0"/>
              <a:t>18.02.2013</a:t>
            </a:fld>
            <a:endParaRPr lang="ru-RU"/>
          </a:p>
        </p:txBody>
      </p:sp>
      <p:sp>
        <p:nvSpPr>
          <p:cNvPr id="7" name="Номер слайда 6"/>
          <p:cNvSpPr>
            <a:spLocks noGrp="1"/>
          </p:cNvSpPr>
          <p:nvPr>
            <p:ph type="sldNum" sz="quarter" idx="11"/>
          </p:nvPr>
        </p:nvSpPr>
        <p:spPr/>
        <p:txBody>
          <a:bodyPr rtlCol="0"/>
          <a:lstStyle/>
          <a:p>
            <a:fld id="{B19B0651-EE4F-4900-A07F-96A6BFA9D0F0}" type="slidenum">
              <a:rPr lang="ru-RU" smtClean="0"/>
              <a:t>‹#›</a:t>
            </a:fld>
            <a:endParaRPr lang="ru-RU"/>
          </a:p>
        </p:txBody>
      </p:sp>
      <p:sp>
        <p:nvSpPr>
          <p:cNvPr id="8" name="Нижний колонтитул 7"/>
          <p:cNvSpPr>
            <a:spLocks noGrp="1"/>
          </p:cNvSpPr>
          <p:nvPr>
            <p:ph type="ftr" sz="quarter" idx="12"/>
          </p:nvPr>
        </p:nvSpPr>
        <p:spPr/>
        <p:txBody>
          <a:bodyPr rtlCol="0"/>
          <a:lstStyle/>
          <a:p>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B4C71EC6-210F-42DE-9C53-41977AD35B3D}" type="datetimeFigureOut">
              <a:rPr lang="ru-RU" smtClean="0"/>
              <a:t>18.02.2013</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bg>
      <p:bgRef idx="1001">
        <a:schemeClr val="bg1"/>
      </p:bgRef>
    </p:bg>
    <p:spTree>
      <p:nvGrpSpPr>
        <p:cNvPr id="1" name=""/>
        <p:cNvGrpSpPr/>
        <p:nvPr/>
      </p:nvGrpSpPr>
      <p:grpSpPr>
        <a:xfrm>
          <a:off x="0" y="0"/>
          <a:ext cx="0" cy="0"/>
          <a:chOff x="0" y="0"/>
          <a:chExt cx="0" cy="0"/>
        </a:xfrm>
      </p:grpSpPr>
      <p:sp>
        <p:nvSpPr>
          <p:cNvPr id="10" name="Прямая соединительная линия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Заголовок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ru-RU" smtClean="0"/>
              <a:t>Образец заголовка</a:t>
            </a:r>
            <a:endParaRPr kumimoji="0" lang="en-US"/>
          </a:p>
        </p:txBody>
      </p:sp>
      <p:sp>
        <p:nvSpPr>
          <p:cNvPr id="3" name="Текст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8" name="Прямая соединительная линия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Прямая соединительная линия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Прямая соединительная линия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Прямоугольник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Прямая соединительная линия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Овал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Объект 17"/>
          <p:cNvSpPr>
            <a:spLocks noGrp="1"/>
          </p:cNvSpPr>
          <p:nvPr>
            <p:ph sz="quarter" idx="1"/>
          </p:nvPr>
        </p:nvSpPr>
        <p:spPr>
          <a:xfrm>
            <a:off x="304800" y="274320"/>
            <a:ext cx="5638800" cy="6327648"/>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1" name="Дата 20"/>
          <p:cNvSpPr>
            <a:spLocks noGrp="1"/>
          </p:cNvSpPr>
          <p:nvPr>
            <p:ph type="dt" sz="half" idx="14"/>
          </p:nvPr>
        </p:nvSpPr>
        <p:spPr/>
        <p:txBody>
          <a:bodyPr rtlCol="0"/>
          <a:lstStyle/>
          <a:p>
            <a:fld id="{B4C71EC6-210F-42DE-9C53-41977AD35B3D}" type="datetimeFigureOut">
              <a:rPr lang="ru-RU" smtClean="0"/>
              <a:t>18.02.2013</a:t>
            </a:fld>
            <a:endParaRPr lang="ru-RU"/>
          </a:p>
        </p:txBody>
      </p:sp>
      <p:sp>
        <p:nvSpPr>
          <p:cNvPr id="22" name="Номер слайда 21"/>
          <p:cNvSpPr>
            <a:spLocks noGrp="1"/>
          </p:cNvSpPr>
          <p:nvPr>
            <p:ph type="sldNum" sz="quarter" idx="15"/>
          </p:nvPr>
        </p:nvSpPr>
        <p:spPr/>
        <p:txBody>
          <a:bodyPr rtlCol="0"/>
          <a:lstStyle/>
          <a:p>
            <a:fld id="{B19B0651-EE4F-4900-A07F-96A6BFA9D0F0}" type="slidenum">
              <a:rPr lang="ru-RU" smtClean="0"/>
              <a:t>‹#›</a:t>
            </a:fld>
            <a:endParaRPr lang="ru-RU"/>
          </a:p>
        </p:txBody>
      </p:sp>
      <p:sp>
        <p:nvSpPr>
          <p:cNvPr id="23" name="Нижний колонтитул 22"/>
          <p:cNvSpPr>
            <a:spLocks noGrp="1"/>
          </p:cNvSpPr>
          <p:nvPr>
            <p:ph type="ftr" sz="quarter" idx="16"/>
          </p:nvPr>
        </p:nvSpPr>
        <p:spPr/>
        <p:txBody>
          <a:bodyPr rtlCol="0"/>
          <a:lstStyle/>
          <a:p>
            <a:endParaRPr lang="ru-RU"/>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9" name="Прямая соединительная линия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Овал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Заголовок 1"/>
          <p:cNvSpPr>
            <a:spLocks noGrp="1"/>
          </p:cNvSpPr>
          <p:nvPr>
            <p:ph type="title"/>
          </p:nvPr>
        </p:nvSpPr>
        <p:spPr>
          <a:xfrm rot="5400000">
            <a:off x="3350133" y="3200400"/>
            <a:ext cx="6309360" cy="457200"/>
          </a:xfrm>
        </p:spPr>
        <p:txBody>
          <a:bodyPr anchor="b"/>
          <a:lstStyle>
            <a:lvl1pPr algn="l">
              <a:buNone/>
              <a:defRPr sz="2000" b="1"/>
            </a:lvl1pPr>
          </a:lstStyle>
          <a:p>
            <a:r>
              <a:rPr kumimoji="0" lang="ru-RU" smtClean="0"/>
              <a:t>Образец заголовка</a:t>
            </a:r>
            <a:endParaRPr kumimoji="0" lang="en-US"/>
          </a:p>
        </p:txBody>
      </p:sp>
      <p:sp>
        <p:nvSpPr>
          <p:cNvPr id="3" name="Рисунок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ru-RU" smtClean="0"/>
              <a:t>Вставка рисунка</a:t>
            </a:r>
            <a:endParaRPr kumimoji="0" lang="en-US" dirty="0"/>
          </a:p>
        </p:txBody>
      </p:sp>
      <p:sp>
        <p:nvSpPr>
          <p:cNvPr id="4" name="Текст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10" name="Прямая соединительная линия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Прямоугольник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Прямая соединительная линия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Прямая соединительная линия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Прямая соединительная линия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Дата 16"/>
          <p:cNvSpPr>
            <a:spLocks noGrp="1"/>
          </p:cNvSpPr>
          <p:nvPr>
            <p:ph type="dt" sz="half" idx="10"/>
          </p:nvPr>
        </p:nvSpPr>
        <p:spPr/>
        <p:txBody>
          <a:bodyPr rtlCol="0"/>
          <a:lstStyle/>
          <a:p>
            <a:fld id="{B4C71EC6-210F-42DE-9C53-41977AD35B3D}" type="datetimeFigureOut">
              <a:rPr lang="ru-RU" smtClean="0"/>
              <a:t>18.02.2013</a:t>
            </a:fld>
            <a:endParaRPr lang="ru-RU"/>
          </a:p>
        </p:txBody>
      </p:sp>
      <p:sp>
        <p:nvSpPr>
          <p:cNvPr id="18" name="Номер слайда 17"/>
          <p:cNvSpPr>
            <a:spLocks noGrp="1"/>
          </p:cNvSpPr>
          <p:nvPr>
            <p:ph type="sldNum" sz="quarter" idx="11"/>
          </p:nvPr>
        </p:nvSpPr>
        <p:spPr/>
        <p:txBody>
          <a:bodyPr rtlCol="0"/>
          <a:lstStyle/>
          <a:p>
            <a:fld id="{B19B0651-EE4F-4900-A07F-96A6BFA9D0F0}" type="slidenum">
              <a:rPr lang="ru-RU" smtClean="0"/>
              <a:t>‹#›</a:t>
            </a:fld>
            <a:endParaRPr lang="ru-RU"/>
          </a:p>
        </p:txBody>
      </p:sp>
      <p:sp>
        <p:nvSpPr>
          <p:cNvPr id="21" name="Нижний колонтитул 20"/>
          <p:cNvSpPr>
            <a:spLocks noGrp="1"/>
          </p:cNvSpPr>
          <p:nvPr>
            <p:ph type="ftr" sz="quarter" idx="12"/>
          </p:nvPr>
        </p:nvSpPr>
        <p:spPr/>
        <p:txBody>
          <a:bodyPr rtlCol="0"/>
          <a:lstStyle/>
          <a:p>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B4C71EC6-210F-42DE-9C53-41977AD35B3D}" type="datetimeFigureOut">
              <a:rPr lang="ru-RU" smtClean="0"/>
              <a:t>18.02.2013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9"/>
            <a:ext cx="1676400" cy="5851525"/>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B4C71EC6-210F-42DE-9C53-41977AD35B3D}" type="datetimeFigureOut">
              <a:rPr lang="ru-RU" smtClean="0"/>
              <a:t>18.02.2013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Прямая соединительная линия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Заголовок 21"/>
          <p:cNvSpPr>
            <a:spLocks noGrp="1"/>
          </p:cNvSpPr>
          <p:nvPr>
            <p:ph type="title"/>
          </p:nvPr>
        </p:nvSpPr>
        <p:spPr>
          <a:xfrm>
            <a:off x="457200" y="274638"/>
            <a:ext cx="7467600" cy="1143000"/>
          </a:xfrm>
          <a:prstGeom prst="rect">
            <a:avLst/>
          </a:prstGeom>
        </p:spPr>
        <p:txBody>
          <a:bodyPr vert="horz" anchor="b">
            <a:normAutofit/>
          </a:bodyPr>
          <a:lstStyle/>
          <a:p>
            <a:r>
              <a:rPr kumimoji="0" lang="ru-RU" smtClean="0"/>
              <a:t>Образец заголовка</a:t>
            </a:r>
            <a:endParaRPr kumimoji="0" lang="en-US"/>
          </a:p>
        </p:txBody>
      </p:sp>
      <p:sp>
        <p:nvSpPr>
          <p:cNvPr id="13" name="Текст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4" name="Дата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B4C71EC6-210F-42DE-9C53-41977AD35B3D}" type="datetimeFigureOut">
              <a:rPr lang="ru-RU" smtClean="0"/>
              <a:t>18.02.2013</a:t>
            </a:fld>
            <a:endParaRPr lang="ru-RU"/>
          </a:p>
        </p:txBody>
      </p:sp>
      <p:sp>
        <p:nvSpPr>
          <p:cNvPr id="3" name="Нижний колонтитул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ru-RU"/>
          </a:p>
        </p:txBody>
      </p:sp>
      <p:sp>
        <p:nvSpPr>
          <p:cNvPr id="7" name="Прямая соединительная линия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Прямая соединительная линия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Прямоугольник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Прямая соединительная линия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Овал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Номер слайда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B19B0651-EE4F-4900-A07F-96A6BFA9D0F0}" type="slidenum">
              <a:rPr lang="ru-RU" smtClean="0"/>
              <a:t>‹#›</a:t>
            </a:fld>
            <a:endParaRPr lang="ru-RU"/>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907704" y="1628800"/>
            <a:ext cx="6172200" cy="1894362"/>
          </a:xfrm>
        </p:spPr>
        <p:txBody>
          <a:bodyPr>
            <a:normAutofit/>
          </a:bodyPr>
          <a:lstStyle/>
          <a:p>
            <a:pPr algn="ctr"/>
            <a:r>
              <a:rPr lang="kk-KZ" dirty="0">
                <a:solidFill>
                  <a:schemeClr val="tx1"/>
                </a:solidFill>
                <a:latin typeface="Times New Roman" pitchFamily="18" charset="0"/>
                <a:cs typeface="Times New Roman" pitchFamily="18" charset="0"/>
              </a:rPr>
              <a:t>ОПЕРАЦИЯЛЫҚ ЖҮЙЕЛЕРДІҢ ҚҰРЫЛЫМЫ МЕН ТҰРҒЫЗЫЛУ ПРИНЦИПТЕРІ</a:t>
            </a:r>
            <a:endParaRPr lang="ru-RU" dirty="0">
              <a:solidFill>
                <a:schemeClr val="tx1"/>
              </a:solidFill>
              <a:latin typeface="Times New Roman" pitchFamily="18" charset="0"/>
              <a:cs typeface="Times New Roman" pitchFamily="18" charset="0"/>
            </a:endParaRPr>
          </a:p>
        </p:txBody>
      </p:sp>
    </p:spTree>
    <p:extLst>
      <p:ext uri="{BB962C8B-B14F-4D97-AF65-F5344CB8AC3E}">
        <p14:creationId xmlns:p14="http://schemas.microsoft.com/office/powerpoint/2010/main" val="6099622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83568" y="548680"/>
            <a:ext cx="7467600" cy="508918"/>
          </a:xfrm>
        </p:spPr>
        <p:txBody>
          <a:bodyPr>
            <a:normAutofit fontScale="90000"/>
          </a:bodyPr>
          <a:lstStyle/>
          <a:p>
            <a:pPr algn="ctr"/>
            <a:r>
              <a:rPr lang="kk-KZ" b="1" dirty="0">
                <a:solidFill>
                  <a:schemeClr val="tx1"/>
                </a:solidFill>
                <a:latin typeface="Times New Roman" pitchFamily="18" charset="0"/>
                <a:cs typeface="Times New Roman" pitchFamily="18" charset="0"/>
              </a:rPr>
              <a:t>ОЖ тұрғызу әдістерінің ерекшеліктері</a:t>
            </a:r>
            <a:endParaRPr lang="ru-RU" b="1" dirty="0">
              <a:solidFill>
                <a:schemeClr val="tx1"/>
              </a:solidFill>
              <a:latin typeface="Times New Roman" pitchFamily="18" charset="0"/>
              <a:cs typeface="Times New Roman" pitchFamily="18" charset="0"/>
            </a:endParaRPr>
          </a:p>
        </p:txBody>
      </p:sp>
      <p:sp>
        <p:nvSpPr>
          <p:cNvPr id="3" name="Объект 2"/>
          <p:cNvSpPr>
            <a:spLocks noGrp="1"/>
          </p:cNvSpPr>
          <p:nvPr>
            <p:ph sz="quarter" idx="1"/>
          </p:nvPr>
        </p:nvSpPr>
        <p:spPr>
          <a:xfrm>
            <a:off x="457200" y="1600200"/>
            <a:ext cx="8147248" cy="4873752"/>
          </a:xfrm>
        </p:spPr>
        <p:txBody>
          <a:bodyPr>
            <a:normAutofit/>
          </a:bodyPr>
          <a:lstStyle/>
          <a:p>
            <a:pPr marL="0" indent="981075" algn="just">
              <a:buNone/>
            </a:pPr>
            <a:r>
              <a:rPr lang="kk-KZ" sz="3200" dirty="0">
                <a:latin typeface="Times New Roman" pitchFamily="18" charset="0"/>
                <a:cs typeface="Times New Roman" pitchFamily="18" charset="0"/>
              </a:rPr>
              <a:t>Операциялық жүйені сипаттағанда көбінесе олардың негізіне салынған құрылымдық ұйымдастырылуының ерекшеліктерін және негізгі тұжырымдамасын көрсетеді. </a:t>
            </a:r>
            <a:endParaRPr lang="kk-KZ" sz="3200" dirty="0" smtClean="0">
              <a:latin typeface="Times New Roman" pitchFamily="18" charset="0"/>
              <a:cs typeface="Times New Roman" pitchFamily="18" charset="0"/>
            </a:endParaRPr>
          </a:p>
          <a:p>
            <a:pPr marL="0" indent="981075" algn="just">
              <a:buNone/>
            </a:pPr>
            <a:r>
              <a:rPr lang="kk-KZ" sz="3200" dirty="0" smtClean="0">
                <a:latin typeface="Times New Roman" pitchFamily="18" charset="0"/>
                <a:cs typeface="Times New Roman" pitchFamily="18" charset="0"/>
              </a:rPr>
              <a:t>Бұл </a:t>
            </a:r>
            <a:r>
              <a:rPr lang="kk-KZ" sz="3200" dirty="0">
                <a:latin typeface="Times New Roman" pitchFamily="18" charset="0"/>
                <a:cs typeface="Times New Roman" pitchFamily="18" charset="0"/>
              </a:rPr>
              <a:t>сияқты  негізгі тұжырымдамалар:</a:t>
            </a:r>
            <a:endParaRPr lang="kk-KZ" sz="3200" dirty="0" smtClean="0">
              <a:latin typeface="Times New Roman" pitchFamily="18" charset="0"/>
              <a:cs typeface="Times New Roman" pitchFamily="18" charset="0"/>
            </a:endParaRPr>
          </a:p>
        </p:txBody>
      </p:sp>
    </p:spTree>
    <p:extLst>
      <p:ext uri="{BB962C8B-B14F-4D97-AF65-F5344CB8AC3E}">
        <p14:creationId xmlns:p14="http://schemas.microsoft.com/office/powerpoint/2010/main" val="131356997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1"/>
          </p:nvPr>
        </p:nvSpPr>
        <p:spPr>
          <a:xfrm>
            <a:off x="395536" y="548680"/>
            <a:ext cx="8424936" cy="5184576"/>
          </a:xfrm>
        </p:spPr>
        <p:txBody>
          <a:bodyPr>
            <a:noAutofit/>
          </a:bodyPr>
          <a:lstStyle/>
          <a:p>
            <a:pPr marL="0" lvl="0" indent="531813" algn="just"/>
            <a:r>
              <a:rPr lang="kk-KZ" sz="2800" dirty="0">
                <a:latin typeface="Times New Roman" pitchFamily="18" charset="0"/>
                <a:cs typeface="Times New Roman" pitchFamily="18" charset="0"/>
              </a:rPr>
              <a:t>Жүйе ядросының тұрғызылу тәсілдері– монолитті ядро немесе микроядролық тұрғыдан қарау. </a:t>
            </a:r>
            <a:endParaRPr lang="ru-RU" sz="2800" dirty="0">
              <a:latin typeface="Times New Roman" pitchFamily="18" charset="0"/>
              <a:cs typeface="Times New Roman" pitchFamily="18" charset="0"/>
            </a:endParaRPr>
          </a:p>
          <a:p>
            <a:pPr marL="0" lvl="0" indent="531813" algn="just"/>
            <a:r>
              <a:rPr lang="kk-KZ" sz="2800" dirty="0">
                <a:latin typeface="Times New Roman" pitchFamily="18" charset="0"/>
                <a:cs typeface="Times New Roman" pitchFamily="18" charset="0"/>
              </a:rPr>
              <a:t>ОЖ объектілі-бағдарланған тұрғы негізінде тұрғызу оның операциялық жүйе ішінде қосымшалар деңгейінде өздерін жақсы көрсете білген  барлық құндылықтарын қолдануға мүмкіндік береді. </a:t>
            </a:r>
            <a:endParaRPr lang="ru-RU" sz="2800" dirty="0">
              <a:latin typeface="Times New Roman" pitchFamily="18" charset="0"/>
              <a:cs typeface="Times New Roman" pitchFamily="18" charset="0"/>
            </a:endParaRPr>
          </a:p>
          <a:p>
            <a:pPr marL="0" lvl="0" indent="531813" algn="just"/>
            <a:r>
              <a:rPr lang="kk-KZ" sz="2800" dirty="0">
                <a:latin typeface="Times New Roman" pitchFamily="18" charset="0"/>
                <a:cs typeface="Times New Roman" pitchFamily="18" charset="0"/>
              </a:rPr>
              <a:t> Бірнеше қолданбалы ортаның бар болуы бірнеше ОЖ үшін жасалған қосымшаларды бір ОЖ шеңберінде орындауға мүмкіндік береді</a:t>
            </a:r>
            <a:r>
              <a:rPr lang="kk-KZ" sz="2800" dirty="0" smtClean="0">
                <a:latin typeface="Times New Roman" pitchFamily="18" charset="0"/>
                <a:cs typeface="Times New Roman" pitchFamily="18" charset="0"/>
              </a:rPr>
              <a:t>. </a:t>
            </a:r>
            <a:endParaRPr lang="ru-RU" sz="2800" dirty="0" smtClean="0">
              <a:latin typeface="Times New Roman" pitchFamily="18" charset="0"/>
              <a:cs typeface="Times New Roman" pitchFamily="18" charset="0"/>
            </a:endParaRPr>
          </a:p>
          <a:p>
            <a:pPr marL="0" indent="531813" algn="just"/>
            <a:r>
              <a:rPr lang="kk-KZ" sz="2800" dirty="0" smtClean="0">
                <a:latin typeface="Times New Roman" pitchFamily="18" charset="0"/>
                <a:cs typeface="Times New Roman" pitchFamily="18" charset="0"/>
              </a:rPr>
              <a:t>Операциялық </a:t>
            </a:r>
            <a:r>
              <a:rPr lang="kk-KZ" sz="2800" dirty="0">
                <a:latin typeface="Times New Roman" pitchFamily="18" charset="0"/>
                <a:cs typeface="Times New Roman" pitchFamily="18" charset="0"/>
              </a:rPr>
              <a:t>жүйенің үлестірілген түрде ұйымдастырылуы қолданушылар мен бағдарламалаушылардың желілік ортадағы жұмысын жеңілдетеді. </a:t>
            </a:r>
            <a:endParaRPr lang="kk-KZ" sz="2800" dirty="0" smtClean="0">
              <a:latin typeface="Times New Roman" pitchFamily="18" charset="0"/>
              <a:cs typeface="Times New Roman" pitchFamily="18" charset="0"/>
            </a:endParaRPr>
          </a:p>
        </p:txBody>
      </p:sp>
    </p:spTree>
    <p:extLst>
      <p:ext uri="{BB962C8B-B14F-4D97-AF65-F5344CB8AC3E}">
        <p14:creationId xmlns:p14="http://schemas.microsoft.com/office/powerpoint/2010/main" val="26740472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1"/>
          </p:nvPr>
        </p:nvSpPr>
        <p:spPr>
          <a:xfrm>
            <a:off x="323528" y="692696"/>
            <a:ext cx="8064896" cy="5904656"/>
          </a:xfrm>
        </p:spPr>
        <p:txBody>
          <a:bodyPr>
            <a:noAutofit/>
          </a:bodyPr>
          <a:lstStyle/>
          <a:p>
            <a:pPr marL="0" indent="0" algn="ctr">
              <a:buNone/>
            </a:pPr>
            <a:r>
              <a:rPr lang="kk-KZ" sz="3200" b="1" dirty="0">
                <a:latin typeface="Times New Roman" pitchFamily="18" charset="0"/>
                <a:cs typeface="Times New Roman" pitchFamily="18" charset="0"/>
              </a:rPr>
              <a:t>Монолитті ядро және </a:t>
            </a:r>
            <a:r>
              <a:rPr lang="kk-KZ" sz="3200" b="1" dirty="0" smtClean="0">
                <a:latin typeface="Times New Roman" pitchFamily="18" charset="0"/>
                <a:cs typeface="Times New Roman" pitchFamily="18" charset="0"/>
              </a:rPr>
              <a:t>микроядро</a:t>
            </a:r>
          </a:p>
          <a:p>
            <a:pPr marL="0" indent="0" algn="ctr">
              <a:buNone/>
            </a:pPr>
            <a:endParaRPr lang="ru-RU" sz="3200" dirty="0">
              <a:latin typeface="Times New Roman" pitchFamily="18" charset="0"/>
              <a:cs typeface="Times New Roman" pitchFamily="18" charset="0"/>
            </a:endParaRPr>
          </a:p>
          <a:p>
            <a:pPr marL="0" indent="714375" algn="just">
              <a:buNone/>
            </a:pPr>
            <a:r>
              <a:rPr lang="kk-KZ" sz="3200" dirty="0">
                <a:latin typeface="Times New Roman" pitchFamily="18" charset="0"/>
                <a:cs typeface="Times New Roman" pitchFamily="18" charset="0"/>
              </a:rPr>
              <a:t>ОЖ модульдері реентерабельді емес. Қарапайым ОЖ жоспарлаушыдан басқа көптеген модульдер кіреді – енгізу/шығарудың ішкі жүйесі, файлдық жүйе немесе жүйелер, жады диспетчері және т.б. </a:t>
            </a:r>
            <a:endParaRPr lang="kk-KZ" sz="3200" dirty="0" smtClean="0">
              <a:latin typeface="Times New Roman" pitchFamily="18" charset="0"/>
              <a:cs typeface="Times New Roman" pitchFamily="18" charset="0"/>
            </a:endParaRPr>
          </a:p>
          <a:p>
            <a:pPr marL="0" indent="714375" algn="just">
              <a:buNone/>
            </a:pPr>
            <a:r>
              <a:rPr lang="kk-KZ" sz="3200" dirty="0" smtClean="0">
                <a:latin typeface="Times New Roman" pitchFamily="18" charset="0"/>
                <a:cs typeface="Times New Roman" pitchFamily="18" charset="0"/>
              </a:rPr>
              <a:t>Іс </a:t>
            </a:r>
            <a:r>
              <a:rPr lang="kk-KZ" sz="3200" dirty="0">
                <a:latin typeface="Times New Roman" pitchFamily="18" charset="0"/>
                <a:cs typeface="Times New Roman" pitchFamily="18" charset="0"/>
              </a:rPr>
              <a:t>жүзінде осы барлық модульдер бөлінісілетін ресурстармен жұмыс жасайды және реентерабельді бола алмайды. </a:t>
            </a:r>
            <a:endParaRPr lang="ru-RU" sz="3200" dirty="0">
              <a:latin typeface="Times New Roman" pitchFamily="18" charset="0"/>
              <a:cs typeface="Times New Roman" pitchFamily="18" charset="0"/>
            </a:endParaRPr>
          </a:p>
        </p:txBody>
      </p:sp>
    </p:spTree>
    <p:extLst>
      <p:ext uri="{BB962C8B-B14F-4D97-AF65-F5344CB8AC3E}">
        <p14:creationId xmlns:p14="http://schemas.microsoft.com/office/powerpoint/2010/main" val="4031046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1"/>
          </p:nvPr>
        </p:nvSpPr>
        <p:spPr>
          <a:xfrm>
            <a:off x="323528" y="764704"/>
            <a:ext cx="8352928" cy="4032448"/>
          </a:xfrm>
        </p:spPr>
        <p:txBody>
          <a:bodyPr>
            <a:noAutofit/>
          </a:bodyPr>
          <a:lstStyle/>
          <a:p>
            <a:pPr marL="0" lvl="0" indent="714375" algn="just">
              <a:buNone/>
            </a:pPr>
            <a:r>
              <a:rPr lang="kk-KZ" sz="2800" dirty="0" smtClean="0"/>
              <a:t>Бұл </a:t>
            </a:r>
            <a:r>
              <a:rPr lang="kk-KZ" sz="2800" dirty="0"/>
              <a:t>мәселелердің ең бірінші шешімдерінің бірі ОЖ реентерабельді емес модульдерінің жұмысы барысында тапсырмалардың ауыстырылуына тыйым салу болды. Бұл уақытта ОЖ барлық модульдері ядро (kernel) деп аталатын конгломератқа жинақталады</a:t>
            </a:r>
            <a:r>
              <a:rPr lang="kk-KZ" sz="2800" dirty="0" smtClean="0"/>
              <a:t>.</a:t>
            </a:r>
          </a:p>
          <a:p>
            <a:pPr marL="0" lvl="0" indent="714375" algn="just">
              <a:buNone/>
            </a:pPr>
            <a:r>
              <a:rPr lang="kk-KZ" sz="2800" dirty="0" smtClean="0"/>
              <a:t> </a:t>
            </a:r>
            <a:r>
              <a:rPr lang="kk-KZ" sz="2800" dirty="0"/>
              <a:t>Ядроны басым тапсырма деп атасақ болады, бірақ  ол толық мағынасында үдеріс </a:t>
            </a:r>
            <a:r>
              <a:rPr lang="kk-KZ" sz="2800" dirty="0" smtClean="0"/>
              <a:t>емес, </a:t>
            </a:r>
            <a:r>
              <a:rPr lang="kk-KZ" sz="2800" dirty="0"/>
              <a:t>себебі жоспарлаушы ядродан процессорды тартып ала алмайды. Ядрода барлық реентерабельді емес модульдер жинақталған, көп жағдайларда реентерабельді </a:t>
            </a:r>
            <a:r>
              <a:rPr lang="kk-KZ" sz="2800" dirty="0" smtClean="0"/>
              <a:t>модульдер де </a:t>
            </a:r>
            <a:r>
              <a:rPr lang="kk-KZ" sz="2800" dirty="0"/>
              <a:t>жинақталады. Жоспарлаушының өзі де ядроның бөлігі болып табылады.</a:t>
            </a:r>
            <a:endParaRPr lang="ru-RU" sz="2800" dirty="0"/>
          </a:p>
        </p:txBody>
      </p:sp>
      <p:sp>
        <p:nvSpPr>
          <p:cNvPr id="4" name="Заголовок 1"/>
          <p:cNvSpPr>
            <a:spLocks noGrp="1"/>
          </p:cNvSpPr>
          <p:nvPr>
            <p:ph type="title"/>
          </p:nvPr>
        </p:nvSpPr>
        <p:spPr>
          <a:xfrm>
            <a:off x="611560" y="260648"/>
            <a:ext cx="7467600" cy="508918"/>
          </a:xfrm>
        </p:spPr>
        <p:txBody>
          <a:bodyPr>
            <a:normAutofit fontScale="90000"/>
          </a:bodyPr>
          <a:lstStyle/>
          <a:p>
            <a:pPr algn="ctr"/>
            <a:r>
              <a:rPr lang="kk-KZ" sz="3200" b="1" dirty="0">
                <a:solidFill>
                  <a:schemeClr val="tx1"/>
                </a:solidFill>
                <a:latin typeface="Times New Roman" pitchFamily="18" charset="0"/>
                <a:cs typeface="Times New Roman" pitchFamily="18" charset="0"/>
              </a:rPr>
              <a:t>Монолитті ядро</a:t>
            </a:r>
            <a:endParaRPr lang="ru-RU" sz="3200" b="1" dirty="0">
              <a:solidFill>
                <a:schemeClr val="tx1"/>
              </a:solidFill>
              <a:latin typeface="Times New Roman" pitchFamily="18" charset="0"/>
              <a:cs typeface="Times New Roman" pitchFamily="18" charset="0"/>
            </a:endParaRPr>
          </a:p>
        </p:txBody>
      </p:sp>
    </p:spTree>
    <p:extLst>
      <p:ext uri="{BB962C8B-B14F-4D97-AF65-F5344CB8AC3E}">
        <p14:creationId xmlns:p14="http://schemas.microsoft.com/office/powerpoint/2010/main" val="4031046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1"/>
          </p:nvPr>
        </p:nvSpPr>
        <p:spPr>
          <a:xfrm>
            <a:off x="467544" y="836712"/>
            <a:ext cx="7992888" cy="4873752"/>
          </a:xfrm>
        </p:spPr>
        <p:txBody>
          <a:bodyPr>
            <a:normAutofit fontScale="92500" lnSpcReduction="20000"/>
          </a:bodyPr>
          <a:lstStyle/>
          <a:p>
            <a:pPr marL="0" indent="714375" algn="just">
              <a:buNone/>
            </a:pPr>
            <a:r>
              <a:rPr lang="kk-KZ" sz="3200" dirty="0">
                <a:latin typeface="Times New Roman" pitchFamily="18" charset="0"/>
                <a:cs typeface="Times New Roman" pitchFamily="18" charset="0"/>
              </a:rPr>
              <a:t>Жүйелік шақыруды орындай отырып, қолданушы бағдарламасы басқаруды ядроға береді. Ядроға кірген тұста үдерістерді жоспарлау тоқтатылады. </a:t>
            </a:r>
            <a:endParaRPr lang="kk-KZ" sz="3200" dirty="0" smtClean="0">
              <a:latin typeface="Times New Roman" pitchFamily="18" charset="0"/>
              <a:cs typeface="Times New Roman" pitchFamily="18" charset="0"/>
            </a:endParaRPr>
          </a:p>
          <a:p>
            <a:pPr marL="0" indent="714375" algn="just">
              <a:buNone/>
            </a:pPr>
            <a:r>
              <a:rPr lang="kk-KZ" sz="3200" dirty="0" smtClean="0">
                <a:latin typeface="Times New Roman" pitchFamily="18" charset="0"/>
                <a:cs typeface="Times New Roman" pitchFamily="18" charset="0"/>
              </a:rPr>
              <a:t>Ядро </a:t>
            </a:r>
            <a:r>
              <a:rPr lang="kk-KZ" sz="3200" dirty="0">
                <a:latin typeface="Times New Roman" pitchFamily="18" charset="0"/>
                <a:cs typeface="Times New Roman" pitchFamily="18" charset="0"/>
              </a:rPr>
              <a:t>немесе сұратуды орындайды, не болмаса оны орындауға кезекке қойып, басқаруды жоспарлаушыға береді. Жоспарлаушы ағымдағы үдерісті (егер ол белсенді болса) тізімнің соңына қойып, интервал ретінде </a:t>
            </a:r>
            <a:r>
              <a:rPr lang="kk-KZ" sz="3200" b="1" dirty="0">
                <a:latin typeface="Times New Roman" pitchFamily="18" charset="0"/>
                <a:cs typeface="Times New Roman" pitchFamily="18" charset="0"/>
              </a:rPr>
              <a:t>уақыт квантын </a:t>
            </a:r>
            <a:r>
              <a:rPr lang="kk-KZ" sz="3200" dirty="0">
                <a:latin typeface="Times New Roman" pitchFamily="18" charset="0"/>
                <a:cs typeface="Times New Roman" pitchFamily="18" charset="0"/>
              </a:rPr>
              <a:t>беріп, таймерді бағдарламалайды, және басқаруды келесі белсенді үдеріске береді. </a:t>
            </a:r>
            <a:endParaRPr lang="ru-RU" sz="3200" dirty="0">
              <a:latin typeface="Times New Roman" pitchFamily="18" charset="0"/>
              <a:cs typeface="Times New Roman" pitchFamily="18" charset="0"/>
            </a:endParaRPr>
          </a:p>
        </p:txBody>
      </p:sp>
    </p:spTree>
    <p:extLst>
      <p:ext uri="{BB962C8B-B14F-4D97-AF65-F5344CB8AC3E}">
        <p14:creationId xmlns:p14="http://schemas.microsoft.com/office/powerpoint/2010/main" val="23795969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1"/>
          </p:nvPr>
        </p:nvSpPr>
        <p:spPr>
          <a:xfrm>
            <a:off x="395536" y="476672"/>
            <a:ext cx="8352928" cy="6264696"/>
          </a:xfrm>
        </p:spPr>
        <p:txBody>
          <a:bodyPr>
            <a:noAutofit/>
          </a:bodyPr>
          <a:lstStyle/>
          <a:p>
            <a:pPr marL="0" indent="714375" algn="just">
              <a:buNone/>
            </a:pPr>
            <a:r>
              <a:rPr lang="kk-KZ" sz="3200" dirty="0">
                <a:latin typeface="Times New Roman" pitchFamily="18" charset="0"/>
                <a:cs typeface="Times New Roman" pitchFamily="18" charset="0"/>
              </a:rPr>
              <a:t>Үдеріс басқаруды екі түрлі тәсілмен жоғалтып алуы мүмкін – </a:t>
            </a:r>
            <a:r>
              <a:rPr lang="kk-KZ" sz="3200" b="1" dirty="0">
                <a:latin typeface="Times New Roman" pitchFamily="18" charset="0"/>
                <a:cs typeface="Times New Roman" pitchFamily="18" charset="0"/>
              </a:rPr>
              <a:t>уақыт кванты біткен мезетте </a:t>
            </a:r>
            <a:r>
              <a:rPr lang="kk-KZ" sz="3200" dirty="0">
                <a:latin typeface="Times New Roman" pitchFamily="18" charset="0"/>
                <a:cs typeface="Times New Roman" pitchFamily="18" charset="0"/>
              </a:rPr>
              <a:t>немесе </a:t>
            </a:r>
            <a:r>
              <a:rPr lang="kk-KZ" sz="3200" b="1" dirty="0">
                <a:latin typeface="Times New Roman" pitchFamily="18" charset="0"/>
                <a:cs typeface="Times New Roman" pitchFamily="18" charset="0"/>
              </a:rPr>
              <a:t>жүйелік шақыруды орындау </a:t>
            </a:r>
            <a:r>
              <a:rPr lang="kk-KZ" sz="3200" dirty="0">
                <a:latin typeface="Times New Roman" pitchFamily="18" charset="0"/>
                <a:cs typeface="Times New Roman" pitchFamily="18" charset="0"/>
              </a:rPr>
              <a:t>барысында. </a:t>
            </a:r>
            <a:endParaRPr lang="kk-KZ" sz="3200" dirty="0" smtClean="0">
              <a:latin typeface="Times New Roman" pitchFamily="18" charset="0"/>
              <a:cs typeface="Times New Roman" pitchFamily="18" charset="0"/>
            </a:endParaRPr>
          </a:p>
          <a:p>
            <a:pPr marL="0" indent="714375" algn="just">
              <a:buNone/>
            </a:pPr>
            <a:r>
              <a:rPr lang="kk-KZ" sz="3200" dirty="0" smtClean="0">
                <a:latin typeface="Times New Roman" pitchFamily="18" charset="0"/>
                <a:cs typeface="Times New Roman" pitchFamily="18" charset="0"/>
              </a:rPr>
              <a:t>Бірінші </a:t>
            </a:r>
            <a:r>
              <a:rPr lang="kk-KZ" sz="3200" dirty="0">
                <a:latin typeface="Times New Roman" pitchFamily="18" charset="0"/>
                <a:cs typeface="Times New Roman" pitchFamily="18" charset="0"/>
              </a:rPr>
              <a:t>жағдайда ол үнемі белсенділер кезегінде қалады, ал екінші жағдайда, жасалынған шақыртуға байланысты ол қалуы да, қалмауы да мүмкін. </a:t>
            </a:r>
            <a:endParaRPr lang="kk-KZ" sz="3200" dirty="0" smtClean="0">
              <a:latin typeface="Times New Roman" pitchFamily="18" charset="0"/>
              <a:cs typeface="Times New Roman" pitchFamily="18" charset="0"/>
            </a:endParaRPr>
          </a:p>
          <a:p>
            <a:pPr marL="0" indent="714375" algn="just">
              <a:buNone/>
            </a:pPr>
            <a:r>
              <a:rPr lang="kk-KZ" sz="3200" dirty="0" smtClean="0">
                <a:latin typeface="Times New Roman" pitchFamily="18" charset="0"/>
                <a:cs typeface="Times New Roman" pitchFamily="18" charset="0"/>
              </a:rPr>
              <a:t>Ядро </a:t>
            </a:r>
            <a:r>
              <a:rPr lang="kk-KZ" sz="3200" dirty="0">
                <a:latin typeface="Times New Roman" pitchFamily="18" charset="0"/>
                <a:cs typeface="Times New Roman" pitchFamily="18" charset="0"/>
              </a:rPr>
              <a:t>басқаруды тек аппараттық үзілімдер кезінде ғана жоғалта алады. </a:t>
            </a:r>
            <a:endParaRPr lang="kk-KZ" sz="3200" dirty="0" smtClean="0">
              <a:latin typeface="Times New Roman" pitchFamily="18" charset="0"/>
              <a:cs typeface="Times New Roman" pitchFamily="18" charset="0"/>
            </a:endParaRPr>
          </a:p>
        </p:txBody>
      </p:sp>
    </p:spTree>
    <p:extLst>
      <p:ext uri="{BB962C8B-B14F-4D97-AF65-F5344CB8AC3E}">
        <p14:creationId xmlns:p14="http://schemas.microsoft.com/office/powerpoint/2010/main" val="19280190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1"/>
          </p:nvPr>
        </p:nvSpPr>
        <p:spPr>
          <a:xfrm>
            <a:off x="395536" y="980727"/>
            <a:ext cx="8352928" cy="5794145"/>
          </a:xfrm>
        </p:spPr>
        <p:txBody>
          <a:bodyPr>
            <a:noAutofit/>
          </a:bodyPr>
          <a:lstStyle/>
          <a:p>
            <a:pPr marL="0" indent="714375" algn="just">
              <a:buNone/>
            </a:pPr>
            <a:r>
              <a:rPr lang="kk-KZ" sz="3200" b="1" dirty="0" smtClean="0">
                <a:latin typeface="Times New Roman" pitchFamily="18" charset="0"/>
                <a:cs typeface="Times New Roman" pitchFamily="18" charset="0"/>
              </a:rPr>
              <a:t>Үзілімдер </a:t>
            </a:r>
            <a:r>
              <a:rPr lang="kk-KZ" sz="3200" dirty="0">
                <a:latin typeface="Times New Roman" pitchFamily="18" charset="0"/>
                <a:cs typeface="Times New Roman" pitchFamily="18" charset="0"/>
              </a:rPr>
              <a:t>арнайы бағдарламалар – құрылғылар драйверлерімен өңделеді. Драйверлер ядроның бөлшегі болып табылады және олардың қарапайым жүйелік шақыруларды орындауға құқықтары жоқ. Ядроның қандайда бір модулі белсенді болса, ешқандай қолданушы үдерісі басқаруды ала алмайды. Бұл сияқты архитектура </a:t>
            </a:r>
            <a:r>
              <a:rPr lang="kk-KZ" sz="3200" b="1" dirty="0">
                <a:latin typeface="Times New Roman" pitchFamily="18" charset="0"/>
                <a:cs typeface="Times New Roman" pitchFamily="18" charset="0"/>
              </a:rPr>
              <a:t>монолитті ядро </a:t>
            </a:r>
            <a:r>
              <a:rPr lang="kk-KZ" sz="3200" dirty="0">
                <a:latin typeface="Times New Roman" pitchFamily="18" charset="0"/>
                <a:cs typeface="Times New Roman" pitchFamily="18" charset="0"/>
              </a:rPr>
              <a:t>деп аталады.</a:t>
            </a:r>
            <a:endParaRPr lang="ru-RU" sz="3200" dirty="0">
              <a:latin typeface="Times New Roman" pitchFamily="18" charset="0"/>
              <a:cs typeface="Times New Roman" pitchFamily="18" charset="0"/>
            </a:endParaRPr>
          </a:p>
        </p:txBody>
      </p:sp>
    </p:spTree>
    <p:extLst>
      <p:ext uri="{BB962C8B-B14F-4D97-AF65-F5344CB8AC3E}">
        <p14:creationId xmlns:p14="http://schemas.microsoft.com/office/powerpoint/2010/main" val="41813895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1"/>
          </p:nvPr>
        </p:nvSpPr>
        <p:spPr>
          <a:xfrm>
            <a:off x="323528" y="332656"/>
            <a:ext cx="8424936" cy="4032448"/>
          </a:xfrm>
        </p:spPr>
        <p:txBody>
          <a:bodyPr>
            <a:noAutofit/>
          </a:bodyPr>
          <a:lstStyle/>
          <a:p>
            <a:pPr marL="0" indent="714375" algn="just">
              <a:buNone/>
            </a:pPr>
            <a:r>
              <a:rPr lang="kk-KZ" sz="2800" dirty="0">
                <a:latin typeface="Times New Roman" pitchFamily="18" charset="0"/>
                <a:cs typeface="Times New Roman" pitchFamily="18" charset="0"/>
              </a:rPr>
              <a:t>Монолитті ядроның </a:t>
            </a:r>
            <a:r>
              <a:rPr lang="kk-KZ" sz="2800" b="1" dirty="0">
                <a:latin typeface="Times New Roman" pitchFamily="18" charset="0"/>
                <a:cs typeface="Times New Roman" pitchFamily="18" charset="0"/>
              </a:rPr>
              <a:t>басты кемшілігі</a:t>
            </a:r>
            <a:r>
              <a:rPr lang="kk-KZ" sz="2800" dirty="0">
                <a:latin typeface="Times New Roman" pitchFamily="18" charset="0"/>
                <a:cs typeface="Times New Roman" pitchFamily="18" charset="0"/>
              </a:rPr>
              <a:t> нақты уақыт жүйелерін жүзеге асыруда туындайтын қиыншылықтар болып табылады. РВ үдерістері кепілдемелі уақыт интервалында басқаруды алулары қажет. Мүмкіндігінше бұл интервал үлкен болмауы керек. ОЖ кейбір модульдерінің орындалу уақыты үлкен болуы мүмкін, мысалы директориядан файлды іздеу. Сондықтан, егер біз нақты уақыт жүйелерін жақсы реакция уақытымен жүзеге асырғымыз келсе, онда біз РВ үдерістеріне ядроға қарағанда жоғарырақ басымдылық беруіміз керек. Бірақ, егер үдерістің </a:t>
            </a:r>
            <a:r>
              <a:rPr lang="kk-KZ" sz="2800" dirty="0" smtClean="0">
                <a:latin typeface="Times New Roman" pitchFamily="18" charset="0"/>
                <a:cs typeface="Times New Roman" pitchFamily="18" charset="0"/>
              </a:rPr>
              <a:t>басымдылығы </a:t>
            </a:r>
            <a:r>
              <a:rPr lang="kk-KZ" sz="2800" dirty="0">
                <a:latin typeface="Times New Roman" pitchFamily="18" charset="0"/>
                <a:cs typeface="Times New Roman" pitchFamily="18" charset="0"/>
              </a:rPr>
              <a:t>ядродан жоғары болса, онда ол жүйенің реентерабельді емес модульдерінің жұмыс істеген уақытында басқаруды өзіне алуы мүмкін. </a:t>
            </a:r>
            <a:endParaRPr lang="ru-RU" sz="2800" dirty="0">
              <a:latin typeface="Times New Roman" pitchFamily="18" charset="0"/>
              <a:cs typeface="Times New Roman" pitchFamily="18" charset="0"/>
            </a:endParaRPr>
          </a:p>
          <a:p>
            <a:pPr marL="0" lvl="0" indent="0" algn="just">
              <a:buNone/>
            </a:pPr>
            <a:endParaRPr lang="ru-RU" sz="2800" dirty="0">
              <a:latin typeface="Times New Roman" pitchFamily="18" charset="0"/>
              <a:cs typeface="Times New Roman" pitchFamily="18" charset="0"/>
            </a:endParaRPr>
          </a:p>
        </p:txBody>
      </p:sp>
    </p:spTree>
    <p:extLst>
      <p:ext uri="{BB962C8B-B14F-4D97-AF65-F5344CB8AC3E}">
        <p14:creationId xmlns:p14="http://schemas.microsoft.com/office/powerpoint/2010/main" val="331060790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1"/>
          </p:nvPr>
        </p:nvSpPr>
        <p:spPr>
          <a:xfrm>
            <a:off x="179512" y="305272"/>
            <a:ext cx="8496944" cy="6292080"/>
          </a:xfrm>
        </p:spPr>
        <p:txBody>
          <a:bodyPr>
            <a:noAutofit/>
          </a:bodyPr>
          <a:lstStyle/>
          <a:p>
            <a:pPr marL="0" lvl="0" indent="0" algn="ctr">
              <a:buNone/>
            </a:pPr>
            <a:r>
              <a:rPr lang="kk-KZ" sz="2800" dirty="0" smtClean="0">
                <a:latin typeface="Times New Roman" pitchFamily="18" charset="0"/>
                <a:cs typeface="Times New Roman" pitchFamily="18" charset="0"/>
              </a:rPr>
              <a:t>Микроядро</a:t>
            </a:r>
          </a:p>
          <a:p>
            <a:pPr marL="0" lvl="0" indent="814388" algn="just">
              <a:buNone/>
            </a:pPr>
            <a:endParaRPr lang="kk-KZ" sz="2800" dirty="0" smtClean="0">
              <a:latin typeface="Times New Roman" pitchFamily="18" charset="0"/>
              <a:cs typeface="Times New Roman" pitchFamily="18" charset="0"/>
            </a:endParaRPr>
          </a:p>
          <a:p>
            <a:pPr marL="0" lvl="0" indent="814388" algn="just">
              <a:buNone/>
            </a:pPr>
            <a:r>
              <a:rPr lang="kk-KZ" sz="2800" dirty="0" smtClean="0">
                <a:latin typeface="Times New Roman" pitchFamily="18" charset="0"/>
                <a:cs typeface="Times New Roman" pitchFamily="18" charset="0"/>
              </a:rPr>
              <a:t>Аталған </a:t>
            </a:r>
            <a:r>
              <a:rPr lang="kk-KZ" sz="2800" dirty="0">
                <a:latin typeface="Times New Roman" pitchFamily="18" charset="0"/>
                <a:cs typeface="Times New Roman" pitchFamily="18" charset="0"/>
              </a:rPr>
              <a:t>қиыншылықтың шешімі болып ОЖ реентерабельді емес модульдері біртұтас (бүтін) сыни ресурс ретінде қарастырылатын архитектура болып табылады. Реентерабельді емес модульдерге жүгіну, мысалы енгізу/шығарудың ішкі жүйесіне жүгіну шақыру ретінде емес, ал сұратуды кезекке қою түрінде жүзеге асады, яғни сұратуды өңдеу бірден жүргізілмейді, ал кішкене уақыттан кейін жүзеге асуы мүмкін. Сондықтан біз іс жүзінде  сұратуды кез келген уақытта кезекке қоя аламыз, тіптен сұратуларды өңдеушінің жұмыс істеп тұрған уақытында да. </a:t>
            </a:r>
            <a:endParaRPr lang="ru-RU" sz="2800" dirty="0">
              <a:latin typeface="Times New Roman" pitchFamily="18" charset="0"/>
              <a:cs typeface="Times New Roman" pitchFamily="18" charset="0"/>
            </a:endParaRPr>
          </a:p>
        </p:txBody>
      </p:sp>
    </p:spTree>
    <p:extLst>
      <p:ext uri="{BB962C8B-B14F-4D97-AF65-F5344CB8AC3E}">
        <p14:creationId xmlns:p14="http://schemas.microsoft.com/office/powerpoint/2010/main" val="157889412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1"/>
          </p:nvPr>
        </p:nvSpPr>
        <p:spPr>
          <a:xfrm>
            <a:off x="179512" y="476672"/>
            <a:ext cx="8784976" cy="6120680"/>
          </a:xfrm>
        </p:spPr>
        <p:txBody>
          <a:bodyPr>
            <a:noAutofit/>
          </a:bodyPr>
          <a:lstStyle/>
          <a:p>
            <a:pPr marL="0" indent="631825" algn="just">
              <a:buNone/>
            </a:pPr>
            <a:r>
              <a:rPr lang="kk-KZ" sz="3000" dirty="0">
                <a:latin typeface="Times New Roman" pitchFamily="18" charset="0"/>
                <a:cs typeface="Times New Roman" pitchFamily="18" charset="0"/>
              </a:rPr>
              <a:t>Біз сұратуды дәл осы кезектің үстінен басқа операциялар жүріп жатқанда қоя алмаймыз, бірақ тізім(нен/ге) элементті  шығару/қою уақыты үш-төрт команданың орындалу уақытына тең және бұл уақытқа үзілімдерге тыйым салуға болады. </a:t>
            </a:r>
            <a:endParaRPr lang="ru-RU" sz="3000" dirty="0">
              <a:latin typeface="Times New Roman" pitchFamily="18" charset="0"/>
              <a:cs typeface="Times New Roman" pitchFamily="18" charset="0"/>
            </a:endParaRPr>
          </a:p>
          <a:p>
            <a:pPr marL="0" indent="631825" algn="just">
              <a:buNone/>
            </a:pPr>
            <a:r>
              <a:rPr lang="kk-KZ" sz="3000" dirty="0">
                <a:latin typeface="Times New Roman" pitchFamily="18" charset="0"/>
                <a:cs typeface="Times New Roman" pitchFamily="18" charset="0"/>
              </a:rPr>
              <a:t>Бұл ойдың дамуы 80-жылдарда микроядро (microkernel) атымен белгілі архитектураның дамуына әкелді. </a:t>
            </a:r>
            <a:endParaRPr lang="kk-KZ" sz="3000" dirty="0" smtClean="0">
              <a:latin typeface="Times New Roman" pitchFamily="18" charset="0"/>
              <a:cs typeface="Times New Roman" pitchFamily="18" charset="0"/>
            </a:endParaRPr>
          </a:p>
          <a:p>
            <a:pPr marL="0" indent="631825" algn="just">
              <a:buNone/>
            </a:pPr>
            <a:r>
              <a:rPr lang="kk-KZ" sz="3000" b="1" dirty="0" smtClean="0">
                <a:latin typeface="Times New Roman" pitchFamily="18" charset="0"/>
                <a:cs typeface="Times New Roman" pitchFamily="18" charset="0"/>
              </a:rPr>
              <a:t>Микроядро </a:t>
            </a:r>
            <a:r>
              <a:rPr lang="kk-KZ" sz="3000" dirty="0">
                <a:latin typeface="Times New Roman" pitchFamily="18" charset="0"/>
                <a:cs typeface="Times New Roman" pitchFamily="18" charset="0"/>
              </a:rPr>
              <a:t>– жоспарлаушыдан және синхранизация үдерістері арасында мәліметтерді таратудың базалық құралдарынан тұратын операциялық жүйенің минималды функционалды толық бөлігі.</a:t>
            </a:r>
            <a:endParaRPr lang="ru-RU" sz="3000" dirty="0">
              <a:latin typeface="Times New Roman" pitchFamily="18" charset="0"/>
              <a:cs typeface="Times New Roman" pitchFamily="18" charset="0"/>
            </a:endParaRPr>
          </a:p>
        </p:txBody>
      </p:sp>
    </p:spTree>
    <p:extLst>
      <p:ext uri="{BB962C8B-B14F-4D97-AF65-F5344CB8AC3E}">
        <p14:creationId xmlns:p14="http://schemas.microsoft.com/office/powerpoint/2010/main" val="141341465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1"/>
          </p:nvPr>
        </p:nvSpPr>
        <p:spPr>
          <a:xfrm>
            <a:off x="539552" y="620688"/>
            <a:ext cx="8003232" cy="4873752"/>
          </a:xfrm>
        </p:spPr>
        <p:txBody>
          <a:bodyPr>
            <a:normAutofit fontScale="92500"/>
          </a:bodyPr>
          <a:lstStyle/>
          <a:p>
            <a:pPr marL="0" indent="814388" algn="just">
              <a:buNone/>
            </a:pPr>
            <a:r>
              <a:rPr lang="kk-KZ" sz="3200" dirty="0">
                <a:latin typeface="Times New Roman" pitchFamily="18" charset="0"/>
                <a:cs typeface="Times New Roman" pitchFamily="18" charset="0"/>
              </a:rPr>
              <a:t>Сонымен, </a:t>
            </a:r>
            <a:r>
              <a:rPr lang="kk-KZ" sz="3200" b="1" dirty="0">
                <a:latin typeface="Times New Roman" pitchFamily="18" charset="0"/>
                <a:cs typeface="Times New Roman" pitchFamily="18" charset="0"/>
              </a:rPr>
              <a:t>микроядро</a:t>
            </a:r>
            <a:r>
              <a:rPr lang="kk-KZ" sz="3200" dirty="0">
                <a:latin typeface="Times New Roman" pitchFamily="18" charset="0"/>
                <a:cs typeface="Times New Roman" pitchFamily="18" charset="0"/>
              </a:rPr>
              <a:t> басқа жүйелік қызметтермен қосымшаларға сүйенетін операциялық жүйенің негізгі функцияларын жүзеге асырады. </a:t>
            </a:r>
            <a:endParaRPr lang="kk-KZ" sz="3200" dirty="0" smtClean="0">
              <a:latin typeface="Times New Roman" pitchFamily="18" charset="0"/>
              <a:cs typeface="Times New Roman" pitchFamily="18" charset="0"/>
            </a:endParaRPr>
          </a:p>
          <a:p>
            <a:pPr marL="0" indent="814388" algn="just">
              <a:buNone/>
            </a:pPr>
            <a:r>
              <a:rPr lang="kk-KZ" sz="3200" dirty="0" smtClean="0">
                <a:latin typeface="Times New Roman" pitchFamily="18" charset="0"/>
                <a:cs typeface="Times New Roman" pitchFamily="18" charset="0"/>
              </a:rPr>
              <a:t>Микроядролық </a:t>
            </a:r>
            <a:r>
              <a:rPr lang="kk-KZ" sz="3200" dirty="0">
                <a:latin typeface="Times New Roman" pitchFamily="18" charset="0"/>
                <a:cs typeface="Times New Roman" pitchFamily="18" charset="0"/>
              </a:rPr>
              <a:t>ОЖ құрастырудағы басты қиыншылық ядродан шығарылуы мүмкін функцияларды танып білу болып табылады. ОЖ файлдық жүйе, терезелерді басқару жүйесі және қауіпсіздік қызметі сияқты компоненттері шеткері (сыртқы) модульдерге айналады. </a:t>
            </a:r>
            <a:endParaRPr lang="ru-RU" sz="3200" dirty="0">
              <a:latin typeface="Times New Roman" pitchFamily="18" charset="0"/>
              <a:cs typeface="Times New Roman" pitchFamily="18" charset="0"/>
            </a:endParaRPr>
          </a:p>
          <a:p>
            <a:pPr marL="0" indent="0" algn="just">
              <a:buNone/>
            </a:pPr>
            <a:endParaRPr lang="ru-RU" sz="3200" dirty="0">
              <a:latin typeface="Times New Roman" pitchFamily="18" charset="0"/>
              <a:cs typeface="Times New Roman" pitchFamily="18" charset="0"/>
            </a:endParaRPr>
          </a:p>
        </p:txBody>
      </p:sp>
    </p:spTree>
    <p:extLst>
      <p:ext uri="{BB962C8B-B14F-4D97-AF65-F5344CB8AC3E}">
        <p14:creationId xmlns:p14="http://schemas.microsoft.com/office/powerpoint/2010/main" val="343808388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23528" y="302359"/>
            <a:ext cx="8280920" cy="6286336"/>
          </a:xfrm>
          <a:prstGeom prst="rect">
            <a:avLst/>
          </a:prstGeom>
        </p:spPr>
        <p:txBody>
          <a:bodyPr wrap="square">
            <a:spAutoFit/>
          </a:bodyPr>
          <a:lstStyle/>
          <a:p>
            <a:pPr indent="714375" algn="just"/>
            <a:r>
              <a:rPr lang="kk-KZ" sz="2800" dirty="0">
                <a:latin typeface="Times New Roman" pitchFamily="18" charset="0"/>
                <a:cs typeface="Times New Roman" pitchFamily="18" charset="0"/>
              </a:rPr>
              <a:t>Архитектуралардың </a:t>
            </a:r>
            <a:r>
              <a:rPr lang="kk-KZ" sz="2800" dirty="0" smtClean="0">
                <a:latin typeface="Times New Roman" pitchFamily="18" charset="0"/>
                <a:cs typeface="Times New Roman" pitchFamily="18" charset="0"/>
              </a:rPr>
              <a:t>өзгешелігі.</a:t>
            </a:r>
          </a:p>
          <a:p>
            <a:pPr indent="714375" algn="just"/>
            <a:endParaRPr lang="kk-KZ" sz="1050" dirty="0">
              <a:latin typeface="Times New Roman" pitchFamily="18" charset="0"/>
              <a:cs typeface="Times New Roman" pitchFamily="18" charset="0"/>
            </a:endParaRPr>
          </a:p>
          <a:p>
            <a:pPr indent="714375" algn="just"/>
            <a:r>
              <a:rPr lang="kk-KZ" sz="2600" dirty="0" smtClean="0">
                <a:latin typeface="Times New Roman" pitchFamily="18" charset="0"/>
                <a:cs typeface="Times New Roman" pitchFamily="18" charset="0"/>
              </a:rPr>
              <a:t>Монолитті </a:t>
            </a:r>
            <a:r>
              <a:rPr lang="kk-KZ" sz="2600" dirty="0">
                <a:latin typeface="Times New Roman" pitchFamily="18" charset="0"/>
                <a:cs typeface="Times New Roman" pitchFamily="18" charset="0"/>
              </a:rPr>
              <a:t>және микроядроның өзгешелігі микроядро негізіндегі жүйедегі жүйелік және қолданушылар үдерістері бірдей жоспарланып және мәліметтер алмасумен синхронизация үшін бір жүйелік шақыртуларды пайданалады. Ал монолитті ОЖ ядро үдерістерімен қолданушылар үдерістері әртүрлі жсопарланып, және әркеттесу үшін көбінесе әртүрлі құралдарды пайдаланады. </a:t>
            </a:r>
            <a:endParaRPr lang="kk-KZ" sz="2600" dirty="0" smtClean="0">
              <a:latin typeface="Times New Roman" pitchFamily="18" charset="0"/>
              <a:cs typeface="Times New Roman" pitchFamily="18" charset="0"/>
            </a:endParaRPr>
          </a:p>
          <a:p>
            <a:pPr indent="714375" algn="just"/>
            <a:r>
              <a:rPr lang="kk-KZ" sz="2600" dirty="0" smtClean="0">
                <a:latin typeface="Times New Roman" pitchFamily="18" charset="0"/>
                <a:cs typeface="Times New Roman" pitchFamily="18" charset="0"/>
              </a:rPr>
              <a:t>Сонымен</a:t>
            </a:r>
            <a:r>
              <a:rPr lang="kk-KZ" sz="2600" dirty="0">
                <a:latin typeface="Times New Roman" pitchFamily="18" charset="0"/>
                <a:cs typeface="Times New Roman" pitchFamily="18" charset="0"/>
              </a:rPr>
              <a:t>, микроядролық архитектураларда операциялық жүйенің функцияларын тігінен үлестіру көлденеңмен алмастырылды. Микроядродан жоғары тұрған компонеттер хабарламалармен алмасу үшін микроядро құралдарын пайдаланады, бірақ өзара тікелей әрекеттеседі. </a:t>
            </a:r>
            <a:endParaRPr lang="ru-RU" sz="2600" dirty="0">
              <a:latin typeface="Times New Roman" pitchFamily="18" charset="0"/>
              <a:cs typeface="Times New Roman" pitchFamily="18" charset="0"/>
            </a:endParaRPr>
          </a:p>
        </p:txBody>
      </p:sp>
    </p:spTree>
    <p:extLst>
      <p:ext uri="{BB962C8B-B14F-4D97-AF65-F5344CB8AC3E}">
        <p14:creationId xmlns:p14="http://schemas.microsoft.com/office/powerpoint/2010/main" val="429126558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1"/>
          </p:nvPr>
        </p:nvSpPr>
        <p:spPr>
          <a:xfrm>
            <a:off x="323528" y="476672"/>
            <a:ext cx="8424936" cy="4896544"/>
          </a:xfrm>
        </p:spPr>
        <p:txBody>
          <a:bodyPr>
            <a:noAutofit/>
          </a:bodyPr>
          <a:lstStyle/>
          <a:p>
            <a:pPr marL="0" indent="714375" algn="just">
              <a:buNone/>
            </a:pPr>
            <a:r>
              <a:rPr lang="kk-KZ" sz="2800" dirty="0">
                <a:latin typeface="Times New Roman" pitchFamily="18" charset="0"/>
                <a:cs typeface="Times New Roman" pitchFamily="18" charset="0"/>
              </a:rPr>
              <a:t>Басымдылықтары мен </a:t>
            </a:r>
            <a:r>
              <a:rPr lang="kk-KZ" sz="2800" dirty="0" smtClean="0">
                <a:latin typeface="Times New Roman" pitchFamily="18" charset="0"/>
                <a:cs typeface="Times New Roman" pitchFamily="18" charset="0"/>
              </a:rPr>
              <a:t>кемшіліктері</a:t>
            </a:r>
          </a:p>
          <a:p>
            <a:pPr marL="0" indent="714375" algn="just">
              <a:buNone/>
            </a:pPr>
            <a:r>
              <a:rPr lang="kk-KZ" sz="2800" dirty="0" smtClean="0">
                <a:latin typeface="Times New Roman" pitchFamily="18" charset="0"/>
                <a:cs typeface="Times New Roman" pitchFamily="18" charset="0"/>
              </a:rPr>
              <a:t> </a:t>
            </a:r>
            <a:r>
              <a:rPr lang="kk-KZ" sz="2800" dirty="0">
                <a:latin typeface="Times New Roman" pitchFamily="18" charset="0"/>
                <a:cs typeface="Times New Roman" pitchFamily="18" charset="0"/>
              </a:rPr>
              <a:t>Микроядролық ОЖ модульдері жақсы құрылымдалған – жады диспетчері, файлдық жүйелер, құрылғылар драйверлері және т.б. – бір бірімен айрықшаланған нүктеде өзара әрекеттесуі керек және құрылымдық және модульдік бағдарламалаудың тұжырымдамасына толық сәйкес келетін жақсы анықталған интерфейсті қолдануы керек. Тағы бір айтатыны, микроядролық жүйелердің бұл қасиеті оларды үлестірілген ортада қолдануға мүмкіндік береді. </a:t>
            </a:r>
            <a:endParaRPr lang="ru-RU" sz="2500" dirty="0">
              <a:latin typeface="Times New Roman" pitchFamily="18" charset="0"/>
              <a:cs typeface="Times New Roman" pitchFamily="18" charset="0"/>
            </a:endParaRPr>
          </a:p>
        </p:txBody>
      </p:sp>
    </p:spTree>
    <p:extLst>
      <p:ext uri="{BB962C8B-B14F-4D97-AF65-F5344CB8AC3E}">
        <p14:creationId xmlns:p14="http://schemas.microsoft.com/office/powerpoint/2010/main" val="213296226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1"/>
          </p:nvPr>
        </p:nvSpPr>
        <p:spPr>
          <a:xfrm>
            <a:off x="467544" y="836712"/>
            <a:ext cx="8064896" cy="5604064"/>
          </a:xfrm>
        </p:spPr>
        <p:txBody>
          <a:bodyPr>
            <a:noAutofit/>
          </a:bodyPr>
          <a:lstStyle/>
          <a:p>
            <a:pPr marL="0" indent="814388" algn="just">
              <a:buNone/>
            </a:pPr>
            <a:r>
              <a:rPr lang="kk-KZ" sz="3200" dirty="0">
                <a:latin typeface="Times New Roman" pitchFamily="18" charset="0"/>
                <a:cs typeface="Times New Roman" pitchFamily="18" charset="0"/>
              </a:rPr>
              <a:t>Микроядроның тағы бір басымдылығы оның тасымалдануы (өйткені ОЖ барлық машиналық-тәуелді бөлігі микроядрода оңашаланған, жүйені жаңа процессорға көшіру үшін көп өзгерістер қажет емес және бұл өзгерістер логикалық түрде топтастырылған) және масштабталуы (микроядролық ұйымдастыру микроядроның интерфейсінің шектеулі жиынына сүйенетін кеңейтуді қолдайды).</a:t>
            </a:r>
          </a:p>
        </p:txBody>
      </p:sp>
    </p:spTree>
    <p:extLst>
      <p:ext uri="{BB962C8B-B14F-4D97-AF65-F5344CB8AC3E}">
        <p14:creationId xmlns:p14="http://schemas.microsoft.com/office/powerpoint/2010/main" val="166639925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1"/>
          </p:nvPr>
        </p:nvSpPr>
        <p:spPr>
          <a:xfrm>
            <a:off x="395536" y="1340768"/>
            <a:ext cx="8280920" cy="2160240"/>
          </a:xfrm>
        </p:spPr>
        <p:txBody>
          <a:bodyPr>
            <a:noAutofit/>
          </a:bodyPr>
          <a:lstStyle/>
          <a:p>
            <a:pPr marL="0" lvl="0" indent="814388" algn="just">
              <a:buNone/>
            </a:pPr>
            <a:r>
              <a:rPr lang="kk-KZ" sz="3200" dirty="0">
                <a:latin typeface="Times New Roman" pitchFamily="18" charset="0"/>
                <a:cs typeface="Times New Roman" pitchFamily="18" charset="0"/>
              </a:rPr>
              <a:t>Микроядролық архитектураның кемшіліктеріне хабарламалармен алмасу жүйелік функцияларды шақыртудан баяуырақ жүретіндігін жатқызуға болады. Бұл құрастырушылардан микроядролық ОЖ модульдері алмасатын хабарламалардың құрылымын тиімдеу шараларын қарқынды жүргізуін талап етеді. </a:t>
            </a:r>
            <a:endParaRPr lang="ru-RU" sz="3200" dirty="0">
              <a:latin typeface="Times New Roman" pitchFamily="18" charset="0"/>
              <a:cs typeface="Times New Roman" pitchFamily="18" charset="0"/>
            </a:endParaRPr>
          </a:p>
        </p:txBody>
      </p:sp>
    </p:spTree>
    <p:extLst>
      <p:ext uri="{BB962C8B-B14F-4D97-AF65-F5344CB8AC3E}">
        <p14:creationId xmlns:p14="http://schemas.microsoft.com/office/powerpoint/2010/main" val="283334349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1"/>
          </p:nvPr>
        </p:nvSpPr>
        <p:spPr>
          <a:xfrm>
            <a:off x="323528" y="188640"/>
            <a:ext cx="8280920" cy="6036112"/>
          </a:xfrm>
        </p:spPr>
        <p:txBody>
          <a:bodyPr>
            <a:noAutofit/>
          </a:bodyPr>
          <a:lstStyle/>
          <a:p>
            <a:pPr marL="0" indent="715963" algn="just">
              <a:buNone/>
            </a:pPr>
            <a:r>
              <a:rPr lang="kk-KZ" sz="2800" dirty="0">
                <a:latin typeface="Times New Roman" pitchFamily="18" charset="0"/>
                <a:cs typeface="Times New Roman" pitchFamily="18" charset="0"/>
              </a:rPr>
              <a:t>Басым режимдегі </a:t>
            </a:r>
            <a:r>
              <a:rPr lang="kk-KZ" sz="2800" dirty="0" smtClean="0">
                <a:latin typeface="Times New Roman" pitchFamily="18" charset="0"/>
                <a:cs typeface="Times New Roman" pitchFamily="18" charset="0"/>
              </a:rPr>
              <a:t>ядро</a:t>
            </a:r>
          </a:p>
          <a:p>
            <a:pPr marL="0" indent="715963" algn="just">
              <a:buNone/>
            </a:pPr>
            <a:endParaRPr lang="kk-KZ" sz="1100" dirty="0" smtClean="0">
              <a:latin typeface="Times New Roman" pitchFamily="18" charset="0"/>
              <a:cs typeface="Times New Roman" pitchFamily="18" charset="0"/>
            </a:endParaRPr>
          </a:p>
          <a:p>
            <a:pPr marL="0" indent="715963" algn="just">
              <a:buNone/>
            </a:pPr>
            <a:r>
              <a:rPr lang="kk-KZ" sz="2800" dirty="0" smtClean="0">
                <a:latin typeface="Times New Roman" pitchFamily="18" charset="0"/>
                <a:cs typeface="Times New Roman" pitchFamily="18" charset="0"/>
              </a:rPr>
              <a:t>Қосымшалардың </a:t>
            </a:r>
            <a:r>
              <a:rPr lang="kk-KZ" sz="2800" dirty="0">
                <a:latin typeface="Times New Roman" pitchFamily="18" charset="0"/>
                <a:cs typeface="Times New Roman" pitchFamily="18" charset="0"/>
              </a:rPr>
              <a:t>жұмыс барысын сенімді басқару үшін операциялық жүйе оларға қарағанда қандайда бір басымдылықтарға ие болуы </a:t>
            </a:r>
            <a:r>
              <a:rPr lang="kk-KZ" sz="2800" dirty="0" smtClean="0">
                <a:latin typeface="Times New Roman" pitchFamily="18" charset="0"/>
                <a:cs typeface="Times New Roman" pitchFamily="18" charset="0"/>
              </a:rPr>
              <a:t>керек.</a:t>
            </a:r>
          </a:p>
          <a:p>
            <a:pPr marL="0" indent="715963" algn="just">
              <a:buNone/>
            </a:pPr>
            <a:r>
              <a:rPr lang="kk-KZ" sz="2800" dirty="0">
                <a:latin typeface="Times New Roman" pitchFamily="18" charset="0"/>
                <a:cs typeface="Times New Roman" pitchFamily="18" charset="0"/>
              </a:rPr>
              <a:t>Арнайы аппараттық  құрылғылардың көмегінсіз операциялық жүйеге басымдылықты беру мүмкін емес. Компьютер аппаратурасы жок дегенде екі жұмыс режимінде жұмыс жасауы керек – қолданушы режимі (user mode) және басым режимде, сонымен қатар, ядро режимі (kernel mode), немесе супервизор режимі (supervisor mode) деп те атайды. Яғни операциялық жүйе немесе оның кейбір бөлімдері басым режимде, ал қосымшалар – қолданушы режимінде жұмыс жасайды.</a:t>
            </a:r>
          </a:p>
        </p:txBody>
      </p:sp>
    </p:spTree>
    <p:extLst>
      <p:ext uri="{BB962C8B-B14F-4D97-AF65-F5344CB8AC3E}">
        <p14:creationId xmlns:p14="http://schemas.microsoft.com/office/powerpoint/2010/main" val="64474010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1"/>
          </p:nvPr>
        </p:nvSpPr>
        <p:spPr>
          <a:xfrm>
            <a:off x="467544" y="476672"/>
            <a:ext cx="8136904" cy="5604064"/>
          </a:xfrm>
        </p:spPr>
        <p:txBody>
          <a:bodyPr>
            <a:noAutofit/>
          </a:bodyPr>
          <a:lstStyle/>
          <a:p>
            <a:pPr marL="0" indent="715963" algn="just">
              <a:buNone/>
            </a:pPr>
            <a:r>
              <a:rPr lang="kk-KZ" sz="2800" dirty="0">
                <a:latin typeface="Times New Roman" pitchFamily="18" charset="0"/>
                <a:cs typeface="Times New Roman" pitchFamily="18" charset="0"/>
              </a:rPr>
              <a:t>Ядро ОЖ барлық функцияларын орындайды, көбінде ядро  ОЖ басым режимде жұмыс істейтін бөліміне айналады. Кейде бұл қасиет – басым режимдегі жұмыс – «ядро» түсінігінің негізгі анықтамасы болады</a:t>
            </a:r>
            <a:r>
              <a:rPr lang="kk-KZ" sz="2800" dirty="0" smtClean="0">
                <a:latin typeface="Times New Roman" pitchFamily="18" charset="0"/>
                <a:cs typeface="Times New Roman" pitchFamily="18" charset="0"/>
              </a:rPr>
              <a:t>.</a:t>
            </a:r>
          </a:p>
          <a:p>
            <a:pPr marL="0" indent="715963" algn="just">
              <a:buNone/>
            </a:pPr>
            <a:r>
              <a:rPr lang="kk-KZ" sz="2800" dirty="0">
                <a:latin typeface="Times New Roman" pitchFamily="18" charset="0"/>
                <a:cs typeface="Times New Roman" pitchFamily="18" charset="0"/>
              </a:rPr>
              <a:t>Қосымшалар бағыныңқы күйге қойылады. Бұл қолданушы режимінде процессорды тапсырмадан тапсырмаға ауыстыру, енгізу-шығару құрылғыларын басқару, үлестіру және жадыны қорғау механизмдеріне қол жеткізумен байланысты кейбір сыни командаларды орындауға тыйым салу арқылы жүргізіледі. </a:t>
            </a:r>
            <a:r>
              <a:rPr lang="kk-KZ" sz="2800" dirty="0" smtClean="0">
                <a:latin typeface="Times New Roman" pitchFamily="18" charset="0"/>
                <a:cs typeface="Times New Roman" pitchFamily="18" charset="0"/>
              </a:rPr>
              <a:t>Қолданушы режимінде кейбір нұсқауларды орындауға шартсыз тыйым салынады. </a:t>
            </a:r>
            <a:endParaRPr lang="kk-KZ" sz="2800" dirty="0">
              <a:latin typeface="Times New Roman" pitchFamily="18" charset="0"/>
              <a:cs typeface="Times New Roman" pitchFamily="18" charset="0"/>
            </a:endParaRPr>
          </a:p>
        </p:txBody>
      </p:sp>
    </p:spTree>
    <p:extLst>
      <p:ext uri="{BB962C8B-B14F-4D97-AF65-F5344CB8AC3E}">
        <p14:creationId xmlns:p14="http://schemas.microsoft.com/office/powerpoint/2010/main" val="118825712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Эркер">
  <a:themeElements>
    <a:clrScheme name="Эркер">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Эркер">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Эркер">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Oriel</Template>
  <TotalTime>252</TotalTime>
  <Words>1028</Words>
  <Application>Microsoft Office PowerPoint</Application>
  <PresentationFormat>Экран (4:3)</PresentationFormat>
  <Paragraphs>44</Paragraphs>
  <Slides>18</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18</vt:i4>
      </vt:variant>
    </vt:vector>
  </HeadingPairs>
  <TitlesOfParts>
    <vt:vector size="19" baseType="lpstr">
      <vt:lpstr>Эркер</vt:lpstr>
      <vt:lpstr>ОПЕРАЦИЯЛЫҚ ЖҮЙЕЛЕРДІҢ ҚҰРЫЛЫМЫ МЕН ТҰРҒЫЗЫЛУ ПРИНЦИПТЕРІ</vt:lpstr>
      <vt:lpstr>ОЖ тұрғызу әдістерінің ерекшеліктері</vt:lpstr>
      <vt:lpstr>Презентация PowerPoint</vt:lpstr>
      <vt:lpstr>Презентация PowerPoint</vt:lpstr>
      <vt:lpstr>Монолитті ядро</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ОПЕРАЦИЯЛЫҚ ЖҮЙЕЛЕР. НЕГІЗГІ ТҮСІНІКТЕРІ.  ОЖ ЖІКТЕЛУІ</dc:title>
  <cp:lastModifiedBy>Bakytzhan</cp:lastModifiedBy>
  <cp:revision>21</cp:revision>
  <dcterms:modified xsi:type="dcterms:W3CDTF">2013-02-18T17:08:58Z</dcterms:modified>
</cp:coreProperties>
</file>